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BIZ UDPGothic"/>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892EF3-8FEF-438F-B67A-23890C0D99DF}">
  <a:tblStyle styleId="{C0892EF3-8FEF-438F-B67A-23890C0D99D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BIZUDPGothic-bold.fntdata"/><Relationship Id="rId50" Type="http://schemas.openxmlformats.org/officeDocument/2006/relationships/font" Target="fonts/BIZUDPGothic-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f16c527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4f16c527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4f16c527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4f16c527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4f16c5272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4f16c5272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f16c5272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4f16c5272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4f16c5272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4f16c5272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4f16c5272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4f16c5272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4f16c5272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4f16c5272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f16c5272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4f16c5272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4f16c5272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4f16c5272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4f16c5272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4f16c5272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4f16c5272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4f16c5272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4f16c5272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4f16c5272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4f16c5272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4f16c5272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4f16c5272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4f16c5272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4f16c5272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4f16c5272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4f16c5272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4f16c5272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4f16c5272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4f16c5272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4f16c5272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4f16c5272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4f16c5272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4f16c5272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f16c5272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4f16c5272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4ee2e8acb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4ee2e8acb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4f16c5272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4f16c5272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4f16c5272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4f16c5272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4f16c52726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4f16c52726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4f16c5272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4f16c5272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4f16c5272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4f16c5272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4f16c52726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4f16c52726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4f16c5272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4f16c5272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4f16c52726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4f16c52726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4f16c52726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4f16c5272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4f16c52726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4f16c52726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765f8480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765f8480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4f16c52726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4f16c52726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4f16c52726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4f16c52726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4f16c52726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4f16c52726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4f16c52726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4f16c52726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ee2e8acb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ee2e8acb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4765f8480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4765f8480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eca2bf0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eca2bf0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ceca2bf04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ceca2bf04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4765f848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4765f848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992500"/>
            <a:ext cx="8520600" cy="1524900"/>
          </a:xfrm>
          <a:prstGeom prst="rect">
            <a:avLst/>
          </a:prstGeom>
          <a:solidFill>
            <a:srgbClr val="5DB608"/>
          </a:solidFill>
          <a:ln>
            <a:noFill/>
          </a:ln>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ja" sz="4000">
                <a:solidFill>
                  <a:schemeClr val="lt1"/>
                </a:solidFill>
                <a:latin typeface="BIZ UDPGothic"/>
                <a:ea typeface="BIZ UDPGothic"/>
                <a:cs typeface="BIZ UDPGothic"/>
                <a:sym typeface="BIZ UDPGothic"/>
              </a:rPr>
              <a:t>未来づくりのSTEAM体験！</a:t>
            </a:r>
            <a:endParaRPr b="1" sz="4000">
              <a:solidFill>
                <a:schemeClr val="lt1"/>
              </a:solidFill>
              <a:latin typeface="BIZ UDPGothic"/>
              <a:ea typeface="BIZ UDPGothic"/>
              <a:cs typeface="BIZ UDPGothic"/>
              <a:sym typeface="BIZ UDPGothic"/>
            </a:endParaRPr>
          </a:p>
          <a:p>
            <a:pPr indent="0" lvl="0" marL="0" rtl="0" algn="ctr">
              <a:spcBef>
                <a:spcPts val="0"/>
              </a:spcBef>
              <a:spcAft>
                <a:spcPts val="0"/>
              </a:spcAft>
              <a:buSzPts val="1100"/>
              <a:buNone/>
            </a:pPr>
            <a:r>
              <a:rPr b="1" lang="ja" sz="4000">
                <a:solidFill>
                  <a:schemeClr val="lt1"/>
                </a:solidFill>
                <a:latin typeface="BIZ UDPGothic"/>
                <a:ea typeface="BIZ UDPGothic"/>
                <a:cs typeface="BIZ UDPGothic"/>
                <a:sym typeface="BIZ UDPGothic"/>
              </a:rPr>
              <a:t>企画開発イノベーション×広報体験</a:t>
            </a:r>
            <a:endParaRPr b="1" sz="4000">
              <a:solidFill>
                <a:schemeClr val="lt1"/>
              </a:solidFill>
              <a:latin typeface="BIZ UDPGothic"/>
              <a:ea typeface="BIZ UDPGothic"/>
              <a:cs typeface="BIZ UDPGothic"/>
              <a:sym typeface="BIZ UDPGothic"/>
            </a:endParaRPr>
          </a:p>
        </p:txBody>
      </p:sp>
      <p:sp>
        <p:nvSpPr>
          <p:cNvPr id="55" name="Google Shape;55;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ja"/>
              <a:t>ワークシート(製品設計書・広報企画書)</a:t>
            </a:r>
            <a:endParaRPr/>
          </a:p>
        </p:txBody>
      </p:sp>
      <p:pic>
        <p:nvPicPr>
          <p:cNvPr id="56" name="Google Shape;56;p13" title="takochan.png"/>
          <p:cNvPicPr preferRelativeResize="0"/>
          <p:nvPr/>
        </p:nvPicPr>
        <p:blipFill>
          <a:blip r:embed="rId3">
            <a:alphaModFix/>
          </a:blip>
          <a:stretch>
            <a:fillRect/>
          </a:stretch>
        </p:blipFill>
        <p:spPr>
          <a:xfrm>
            <a:off x="7198171" y="3626725"/>
            <a:ext cx="1483129" cy="134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aphicFrame>
        <p:nvGraphicFramePr>
          <p:cNvPr id="127" name="Google Shape;127;p22"/>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128" name="Google Shape;128;p22"/>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22"/>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135" name="Google Shape;135;p23"/>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136" name="Google Shape;136;p23"/>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aphicFrame>
        <p:nvGraphicFramePr>
          <p:cNvPr id="141" name="Google Shape;141;p24"/>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142" name="Google Shape;142;p24"/>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4"/>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149" name="Google Shape;149;p25"/>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150" name="Google Shape;150;p25"/>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aphicFrame>
        <p:nvGraphicFramePr>
          <p:cNvPr id="155" name="Google Shape;155;p26"/>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156" name="Google Shape;156;p26"/>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26"/>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163" name="Google Shape;163;p27"/>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164" name="Google Shape;164;p27"/>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graphicFrame>
        <p:nvGraphicFramePr>
          <p:cNvPr id="169" name="Google Shape;169;p28"/>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170" name="Google Shape;170;p28"/>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28"/>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177" name="Google Shape;177;p29"/>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178" name="Google Shape;178;p29"/>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aphicFrame>
        <p:nvGraphicFramePr>
          <p:cNvPr id="183" name="Google Shape;183;p30"/>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184" name="Google Shape;184;p30"/>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30"/>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191" name="Google Shape;191;p31"/>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192" name="Google Shape;192;p31"/>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ja"/>
              <a:t>ワークシートの記入例</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aphicFrame>
        <p:nvGraphicFramePr>
          <p:cNvPr id="197" name="Google Shape;197;p32"/>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198" name="Google Shape;198;p32"/>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32"/>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05" name="Google Shape;205;p33"/>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206" name="Google Shape;206;p33"/>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aphicFrame>
        <p:nvGraphicFramePr>
          <p:cNvPr id="211" name="Google Shape;211;p34"/>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212" name="Google Shape;212;p34"/>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34"/>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19" name="Google Shape;219;p35"/>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220" name="Google Shape;220;p35"/>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36"/>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226" name="Google Shape;226;p36"/>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36"/>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33" name="Google Shape;233;p37"/>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234" name="Google Shape;234;p37"/>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aphicFrame>
        <p:nvGraphicFramePr>
          <p:cNvPr id="239" name="Google Shape;239;p38"/>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240" name="Google Shape;240;p38"/>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38"/>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47" name="Google Shape;247;p39"/>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248" name="Google Shape;248;p39"/>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aphicFrame>
        <p:nvGraphicFramePr>
          <p:cNvPr id="253" name="Google Shape;253;p40"/>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254" name="Google Shape;254;p40"/>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40"/>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61" name="Google Shape;261;p41"/>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262" name="Google Shape;262;p41"/>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3984300" y="224200"/>
            <a:ext cx="1175400" cy="44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2"/>
                </a:solidFill>
              </a:rPr>
              <a:t>記入例１</a:t>
            </a:r>
            <a:endParaRPr sz="1800">
              <a:solidFill>
                <a:schemeClr val="dk2"/>
              </a:solidFill>
            </a:endParaRPr>
          </a:p>
        </p:txBody>
      </p:sp>
      <p:sp>
        <p:nvSpPr>
          <p:cNvPr id="67" name="Google Shape;67;p15"/>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graphicFrame>
        <p:nvGraphicFramePr>
          <p:cNvPr id="69" name="Google Shape;69;p15"/>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3 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r>
                        <a:rPr lang="ja">
                          <a:solidFill>
                            <a:schemeClr val="dk1"/>
                          </a:solidFill>
                        </a:rPr>
                        <a:t>タコ</a:t>
                      </a:r>
                      <a:r>
                        <a:rPr lang="ja">
                          <a:solidFill>
                            <a:schemeClr val="dk1"/>
                          </a:solidFill>
                        </a:rPr>
                        <a:t>ちゃん, </a:t>
                      </a:r>
                      <a:r>
                        <a:rPr lang="ja">
                          <a:solidFill>
                            <a:schemeClr val="dk1"/>
                          </a:solidFill>
                        </a:rPr>
                        <a:t>ラッチ</a:t>
                      </a:r>
                      <a:r>
                        <a:rPr lang="ja">
                          <a:solidFill>
                            <a:schemeClr val="dk1"/>
                          </a:solidFill>
                        </a:rPr>
                        <a:t>くん</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r>
                        <a:rPr lang="ja">
                          <a:solidFill>
                            <a:schemeClr val="dk1"/>
                          </a:solidFill>
                        </a:rPr>
                        <a:t>危険回避アナウンスシステム</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a:t>
                      </a:r>
                      <a:r>
                        <a:rPr b="1" lang="ja" sz="1000">
                          <a:latin typeface="BIZ UDPGothic"/>
                          <a:ea typeface="BIZ UDPGothic"/>
                          <a:cs typeface="BIZ UDPGothic"/>
                          <a:sym typeface="BIZ UDPGothic"/>
                        </a:rPr>
                        <a:t>だれ</a:t>
                      </a:r>
                      <a:r>
                        <a:rPr b="1" lang="ja" sz="1000">
                          <a:latin typeface="BIZ UDPGothic"/>
                          <a:ea typeface="BIZ UDPGothic"/>
                          <a:cs typeface="BIZ UDPGothic"/>
                          <a:sym typeface="BIZ UDPGothic"/>
                        </a:rPr>
                        <a:t>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目の見えない人</a:t>
                      </a:r>
                      <a:endParaRPr sz="1000">
                        <a:latin typeface="BIZ UDPGothic"/>
                        <a:ea typeface="BIZ UDPGothic"/>
                        <a:cs typeface="BIZ UDPGothic"/>
                        <a:sym typeface="BIZ UDPGothic"/>
                      </a:endParaRPr>
                    </a:p>
                    <a:p>
                      <a:pPr indent="0" lvl="0" marL="0" rtl="0" algn="l">
                        <a:spcBef>
                          <a:spcPts val="0"/>
                        </a:spcBef>
                        <a:spcAft>
                          <a:spcPts val="0"/>
                        </a:spcAft>
                        <a:buNone/>
                      </a:pPr>
                      <a:r>
                        <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危険な場所に気付きにくい。</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目の見えない人でも危険な場所が分かるシステムをつくる。</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rPr lang="ja" sz="1200">
                          <a:solidFill>
                            <a:schemeClr val="dk1"/>
                          </a:solidFill>
                        </a:rPr>
                        <a:t>人が近づいてきたら「危険です」と言う</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計測：09 </a:t>
                      </a:r>
                      <a:r>
                        <a:rPr lang="ja"/>
                        <a:t>近づいた</a:t>
                      </a:r>
                      <a:endParaRPr/>
                    </a:p>
                    <a:p>
                      <a:pPr indent="0" lvl="0" marL="0" rtl="0" algn="l">
                        <a:spcBef>
                          <a:spcPts val="0"/>
                        </a:spcBef>
                        <a:spcAft>
                          <a:spcPts val="0"/>
                        </a:spcAft>
                        <a:buNone/>
                      </a:pPr>
                      <a:r>
                        <a:rPr lang="ja"/>
                        <a:t>制御：02 しゃべる</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70" name="Google Shape;70;p15"/>
          <p:cNvSpPr txBox="1"/>
          <p:nvPr/>
        </p:nvSpPr>
        <p:spPr>
          <a:xfrm>
            <a:off x="6027825" y="4401575"/>
            <a:ext cx="25515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100">
                <a:solidFill>
                  <a:schemeClr val="dk2"/>
                </a:solidFill>
              </a:rPr>
              <a:t>プログラムのスクリーンキャプチャ</a:t>
            </a:r>
            <a:endParaRPr sz="1100">
              <a:solidFill>
                <a:schemeClr val="dk2"/>
              </a:solidFill>
            </a:endParaRPr>
          </a:p>
        </p:txBody>
      </p:sp>
      <p:pic>
        <p:nvPicPr>
          <p:cNvPr id="71" name="Google Shape;71;p15"/>
          <p:cNvPicPr preferRelativeResize="0"/>
          <p:nvPr/>
        </p:nvPicPr>
        <p:blipFill>
          <a:blip r:embed="rId3">
            <a:alphaModFix/>
          </a:blip>
          <a:stretch>
            <a:fillRect/>
          </a:stretch>
        </p:blipFill>
        <p:spPr>
          <a:xfrm>
            <a:off x="2932500" y="2196415"/>
            <a:ext cx="2428724" cy="2412546"/>
          </a:xfrm>
          <a:prstGeom prst="rect">
            <a:avLst/>
          </a:prstGeom>
          <a:noFill/>
          <a:ln>
            <a:noFill/>
          </a:ln>
        </p:spPr>
      </p:pic>
      <p:pic>
        <p:nvPicPr>
          <p:cNvPr id="72" name="Google Shape;72;p15"/>
          <p:cNvPicPr preferRelativeResize="0"/>
          <p:nvPr/>
        </p:nvPicPr>
        <p:blipFill>
          <a:blip r:embed="rId4">
            <a:alphaModFix/>
          </a:blip>
          <a:stretch>
            <a:fillRect/>
          </a:stretch>
        </p:blipFill>
        <p:spPr>
          <a:xfrm>
            <a:off x="6351025" y="2283172"/>
            <a:ext cx="1774201" cy="2150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aphicFrame>
        <p:nvGraphicFramePr>
          <p:cNvPr id="267" name="Google Shape;267;p42"/>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268" name="Google Shape;268;p42"/>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42"/>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3"/>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75" name="Google Shape;275;p43"/>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276" name="Google Shape;276;p43"/>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aphicFrame>
        <p:nvGraphicFramePr>
          <p:cNvPr id="281" name="Google Shape;281;p44"/>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282" name="Google Shape;282;p44"/>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44"/>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5"/>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89" name="Google Shape;289;p45"/>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290" name="Google Shape;290;p45"/>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aphicFrame>
        <p:nvGraphicFramePr>
          <p:cNvPr id="295" name="Google Shape;295;p46"/>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296" name="Google Shape;296;p46"/>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 name="Google Shape;297;p46"/>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7"/>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303" name="Google Shape;303;p47"/>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304" name="Google Shape;304;p47"/>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aphicFrame>
        <p:nvGraphicFramePr>
          <p:cNvPr id="309" name="Google Shape;309;p48"/>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310" name="Google Shape;310;p48"/>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 name="Google Shape;311;p48"/>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9"/>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317" name="Google Shape;317;p49"/>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318" name="Google Shape;318;p49"/>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aphicFrame>
        <p:nvGraphicFramePr>
          <p:cNvPr id="323" name="Google Shape;323;p50"/>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324" name="Google Shape;324;p50"/>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50"/>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331" name="Google Shape;331;p51"/>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332" name="Google Shape;332;p51"/>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78" name="Google Shape;78;p16"/>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79875">
                <a:tc>
                  <a:txBody>
                    <a:bodyPr/>
                    <a:lstStyle/>
                    <a:p>
                      <a:pPr indent="0" lvl="0" marL="0" rtl="0" algn="r">
                        <a:spcBef>
                          <a:spcPts val="0"/>
                        </a:spcBef>
                        <a:spcAft>
                          <a:spcPts val="0"/>
                        </a:spcAft>
                        <a:buNone/>
                      </a:pPr>
                      <a:r>
                        <a:rPr lang="ja"/>
                        <a:t>3 班</a:t>
                      </a:r>
                      <a:endParaRPr/>
                    </a:p>
                  </a:txBody>
                  <a:tcPr marT="91425" marB="91425" marR="91425" marL="91425"/>
                </a:tc>
                <a:tc gridSpan="2">
                  <a:txBody>
                    <a:bodyPr/>
                    <a:lstStyle/>
                    <a:p>
                      <a:pPr indent="0" lvl="0" marL="0" rtl="0" algn="l">
                        <a:spcBef>
                          <a:spcPts val="0"/>
                        </a:spcBef>
                        <a:spcAft>
                          <a:spcPts val="0"/>
                        </a:spcAft>
                        <a:buNone/>
                      </a:pPr>
                      <a:r>
                        <a:rPr lang="ja"/>
                        <a:t>メンバー：</a:t>
                      </a:r>
                      <a:r>
                        <a:rPr lang="ja"/>
                        <a:t>タコちゃん、ラッチくん</a:t>
                      </a:r>
                      <a:endParaRPr/>
                    </a:p>
                  </a:txBody>
                  <a:tcPr marT="91425" marB="91425" marR="91425" marL="91425"/>
                </a:tc>
                <a:tc hMerge="1"/>
              </a:tr>
              <a:tr h="4304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rPr lang="ja"/>
                        <a:t>危険回避アナウンスシステム</a:t>
                      </a:r>
                      <a:endParaRPr/>
                    </a:p>
                  </a:txBody>
                  <a:tcPr marT="91425" marB="91425" marR="91425" marL="91425"/>
                </a:tc>
                <a:tc hMerge="1"/>
              </a:tr>
              <a:tr h="1811875">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ja"/>
                        <a:t>特徴1：</a:t>
                      </a:r>
                      <a:r>
                        <a:rPr lang="ja"/>
                        <a:t>人を検知したらしゃべる</a:t>
                      </a:r>
                      <a:endParaRPr/>
                    </a:p>
                    <a:p>
                      <a:pPr indent="-317500" lvl="0" marL="457200" rtl="0" algn="l">
                        <a:lnSpc>
                          <a:spcPct val="115000"/>
                        </a:lnSpc>
                        <a:spcBef>
                          <a:spcPts val="0"/>
                        </a:spcBef>
                        <a:spcAft>
                          <a:spcPts val="0"/>
                        </a:spcAft>
                        <a:buSzPts val="1400"/>
                        <a:buChar char="●"/>
                      </a:pPr>
                      <a:r>
                        <a:rPr lang="ja"/>
                        <a:t>特徴2：</a:t>
                      </a:r>
                      <a:r>
                        <a:rPr lang="ja"/>
                        <a:t>言葉や声を自由に変えられる。色んな場所に設置が可能</a:t>
                      </a:r>
                      <a:endParaRPr/>
                    </a:p>
                    <a:p>
                      <a:pPr indent="-317500" lvl="0" marL="457200" rtl="0" algn="l">
                        <a:lnSpc>
                          <a:spcPct val="115000"/>
                        </a:lnSpc>
                        <a:spcBef>
                          <a:spcPts val="0"/>
                        </a:spcBef>
                        <a:spcAft>
                          <a:spcPts val="0"/>
                        </a:spcAft>
                        <a:buSzPts val="1400"/>
                        <a:buChar char="●"/>
                      </a:pPr>
                      <a:r>
                        <a:rPr lang="ja"/>
                        <a:t>特徴3：</a:t>
                      </a:r>
                      <a:r>
                        <a:rPr lang="ja"/>
                        <a:t>目の見えない人にも危険をしらせられる</a:t>
                      </a: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r>
                        <a:rPr lang="ja"/>
                        <a:t>見えない危険を、声で知らせる</a:t>
                      </a:r>
                      <a:br>
                        <a:rPr lang="ja"/>
                      </a:br>
                      <a:endParaRPr/>
                    </a:p>
                    <a:p>
                      <a:pPr indent="-317500" lvl="0" marL="457200" rtl="0" algn="l">
                        <a:spcBef>
                          <a:spcPts val="0"/>
                        </a:spcBef>
                        <a:spcAft>
                          <a:spcPts val="0"/>
                        </a:spcAft>
                        <a:buSzPts val="1400"/>
                        <a:buChar char="●"/>
                      </a:pPr>
                      <a:r>
                        <a:rPr lang="ja"/>
                        <a:t>2：あなたの“目”になる、安心の声</a:t>
                      </a:r>
                      <a:br>
                        <a:rPr lang="ja"/>
                      </a:br>
                      <a:endParaRPr/>
                    </a:p>
                    <a:p>
                      <a:pPr indent="-317500" lvl="0" marL="457200" rtl="0" algn="l">
                        <a:spcBef>
                          <a:spcPts val="0"/>
                        </a:spcBef>
                        <a:spcAft>
                          <a:spcPts val="0"/>
                        </a:spcAft>
                        <a:buSzPts val="1400"/>
                        <a:buChar char="●"/>
                      </a:pPr>
                      <a:r>
                        <a:rPr lang="ja"/>
                        <a:t>3：気づけない危険に、気づける安心</a:t>
                      </a:r>
                      <a:br>
                        <a:rPr lang="ja"/>
                      </a:br>
                      <a:endParaRPr/>
                    </a:p>
                  </a:txBody>
                  <a:tcPr marT="91425" marB="91425" marR="91425" marL="91425"/>
                </a:tc>
              </a:tr>
              <a:tr h="1699225">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ja"/>
                        <a:t>この製品を使う人：</a:t>
                      </a:r>
                      <a:r>
                        <a:rPr lang="ja"/>
                        <a:t>危険な場所がある観光地や施設の管理人さん</a:t>
                      </a:r>
                      <a:endParaRPr/>
                    </a:p>
                    <a:p>
                      <a:pPr indent="-317500" lvl="0" marL="457200" rtl="0" algn="l">
                        <a:lnSpc>
                          <a:spcPct val="115000"/>
                        </a:lnSpc>
                        <a:spcBef>
                          <a:spcPts val="0"/>
                        </a:spcBef>
                        <a:spcAft>
                          <a:spcPts val="0"/>
                        </a:spcAft>
                        <a:buSzPts val="1400"/>
                        <a:buChar char="●"/>
                      </a:pPr>
                      <a:r>
                        <a:rPr lang="ja"/>
                        <a:t>その人はどんな気持ちになる？：</a:t>
                      </a:r>
                      <a:r>
                        <a:rPr lang="ja"/>
                        <a:t>目の見えない人の危険を予防できて安心。</a:t>
                      </a: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ja"/>
                        <a:t>機能がわかりやすい動画をつくる</a:t>
                      </a:r>
                      <a:endParaRPr/>
                    </a:p>
                    <a:p>
                      <a:pPr indent="-317500" lvl="0" marL="457200" rtl="0" algn="l">
                        <a:lnSpc>
                          <a:spcPct val="115000"/>
                        </a:lnSpc>
                        <a:spcBef>
                          <a:spcPts val="0"/>
                        </a:spcBef>
                        <a:spcAft>
                          <a:spcPts val="0"/>
                        </a:spcAft>
                        <a:buSzPts val="1400"/>
                        <a:buChar char="●"/>
                      </a:pPr>
                      <a:r>
                        <a:rPr lang="ja"/>
                        <a:t>機能と購入方法がわかるチラシをつくる</a:t>
                      </a:r>
                      <a:endParaRPr/>
                    </a:p>
                    <a:p>
                      <a:pPr indent="-317500" lvl="0" marL="457200" rtl="0" algn="l">
                        <a:lnSpc>
                          <a:spcPct val="115000"/>
                        </a:lnSpc>
                        <a:spcBef>
                          <a:spcPts val="0"/>
                        </a:spcBef>
                        <a:spcAft>
                          <a:spcPts val="0"/>
                        </a:spcAft>
                        <a:buSzPts val="1400"/>
                        <a:buChar char="●"/>
                      </a:pPr>
                      <a:r>
                        <a:rPr lang="ja"/>
                        <a:t>管理人さんは直接購入できないので、管理会社のえらい人に良さがわかるような工夫をする</a:t>
                      </a:r>
                      <a:endParaRPr/>
                    </a:p>
                  </a:txBody>
                  <a:tcPr marT="91425" marB="91425" marR="91425" marL="91425"/>
                </a:tc>
              </a:tr>
            </a:tbl>
          </a:graphicData>
        </a:graphic>
      </p:graphicFrame>
      <p:sp>
        <p:nvSpPr>
          <p:cNvPr id="79" name="Google Shape;79;p16"/>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
        <p:nvSpPr>
          <p:cNvPr id="80" name="Google Shape;80;p16"/>
          <p:cNvSpPr txBox="1"/>
          <p:nvPr/>
        </p:nvSpPr>
        <p:spPr>
          <a:xfrm>
            <a:off x="3984288" y="79850"/>
            <a:ext cx="1175400" cy="50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2"/>
                </a:solidFill>
              </a:rPr>
              <a:t>記入例１</a:t>
            </a:r>
            <a:endParaRPr sz="1800">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graphicFrame>
        <p:nvGraphicFramePr>
          <p:cNvPr id="337" name="Google Shape;337;p52"/>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338" name="Google Shape;338;p52"/>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 name="Google Shape;339;p52"/>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3"/>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345" name="Google Shape;345;p53"/>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346" name="Google Shape;346;p53"/>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aphicFrame>
        <p:nvGraphicFramePr>
          <p:cNvPr id="351" name="Google Shape;351;p54"/>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352" name="Google Shape;352;p54"/>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 name="Google Shape;353;p54"/>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5"/>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359" name="Google Shape;359;p55"/>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360" name="Google Shape;360;p55"/>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nvSpPr>
        <p:spPr>
          <a:xfrm>
            <a:off x="3927350" y="249150"/>
            <a:ext cx="1175400" cy="4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2"/>
                </a:solidFill>
              </a:rPr>
              <a:t>記入例2</a:t>
            </a:r>
            <a:endParaRPr sz="1800">
              <a:solidFill>
                <a:schemeClr val="dk2"/>
              </a:solidFill>
            </a:endParaRPr>
          </a:p>
        </p:txBody>
      </p:sp>
      <p:sp>
        <p:nvSpPr>
          <p:cNvPr id="86" name="Google Shape;86;p17"/>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7"/>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graphicFrame>
        <p:nvGraphicFramePr>
          <p:cNvPr id="88" name="Google Shape;88;p17"/>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5 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r>
                        <a:rPr lang="ja">
                          <a:solidFill>
                            <a:schemeClr val="dk1"/>
                          </a:solidFill>
                        </a:rPr>
                        <a:t>アカちゃん, タコくん</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r>
                        <a:rPr lang="ja">
                          <a:solidFill>
                            <a:schemeClr val="dk1"/>
                          </a:solidFill>
                        </a:rPr>
                        <a:t>盛り下げくん</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a:t>
                      </a:r>
                      <a:r>
                        <a:rPr b="1" lang="ja" sz="1000">
                          <a:latin typeface="BIZ UDPGothic"/>
                          <a:ea typeface="BIZ UDPGothic"/>
                          <a:cs typeface="BIZ UDPGothic"/>
                          <a:sym typeface="BIZ UDPGothic"/>
                        </a:rPr>
                        <a:t>だれ</a:t>
                      </a:r>
                      <a:r>
                        <a:rPr b="1" lang="ja" sz="1000">
                          <a:latin typeface="BIZ UDPGothic"/>
                          <a:ea typeface="BIZ UDPGothic"/>
                          <a:cs typeface="BIZ UDPGothic"/>
                          <a:sym typeface="BIZ UDPGothic"/>
                        </a:rPr>
                        <a:t>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授業をしている先生</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班活動の時、生徒同士がしゃべっていると、ついつい声が大きくなってしまう。</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授業中、生徒の声が大きくなりすぎたら、静かにさせる製品を作る</a:t>
                      </a:r>
                      <a:r>
                        <a:rPr lang="ja" sz="1200">
                          <a:latin typeface="BIZ UDPGothic"/>
                          <a:ea typeface="BIZ UDPGothic"/>
                          <a:cs typeface="BIZ UDPGothic"/>
                          <a:sym typeface="BIZ UDPGothic"/>
                        </a:rPr>
                        <a:t>。</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Clr>
                          <a:schemeClr val="dk1"/>
                        </a:buClr>
                        <a:buSzPts val="1100"/>
                        <a:buFont typeface="Arial"/>
                        <a:buNone/>
                      </a:pPr>
                      <a:r>
                        <a:rPr lang="ja" sz="1200">
                          <a:solidFill>
                            <a:schemeClr val="dk1"/>
                          </a:solidFill>
                        </a:rPr>
                        <a:t>音量が大きかったら、明かりをつけて、「しー」としゃべる。</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計測：11 うるさくなった</a:t>
                      </a:r>
                      <a:endParaRPr/>
                    </a:p>
                    <a:p>
                      <a:pPr indent="0" lvl="0" marL="0" rtl="0" algn="l">
                        <a:spcBef>
                          <a:spcPts val="0"/>
                        </a:spcBef>
                        <a:spcAft>
                          <a:spcPts val="0"/>
                        </a:spcAft>
                        <a:buNone/>
                      </a:pPr>
                      <a:r>
                        <a:rPr lang="ja"/>
                        <a:t>制御：01 明かりをつける</a:t>
                      </a:r>
                      <a:endParaRPr/>
                    </a:p>
                    <a:p>
                      <a:pPr indent="0" lvl="0" marL="0" rtl="0" algn="l">
                        <a:spcBef>
                          <a:spcPts val="0"/>
                        </a:spcBef>
                        <a:spcAft>
                          <a:spcPts val="0"/>
                        </a:spcAft>
                        <a:buNone/>
                      </a:pPr>
                      <a:r>
                        <a:rPr lang="ja"/>
                        <a:t>　　</a:t>
                      </a:r>
                      <a:r>
                        <a:rPr lang="ja"/>
                        <a:t>　</a:t>
                      </a:r>
                      <a:r>
                        <a:rPr lang="ja"/>
                        <a:t>02 しゃべる</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pic>
        <p:nvPicPr>
          <p:cNvPr id="89" name="Google Shape;89;p17"/>
          <p:cNvPicPr preferRelativeResize="0"/>
          <p:nvPr/>
        </p:nvPicPr>
        <p:blipFill rotWithShape="1">
          <a:blip r:embed="rId3">
            <a:alphaModFix/>
          </a:blip>
          <a:srcRect b="0" l="0" r="0" t="0"/>
          <a:stretch/>
        </p:blipFill>
        <p:spPr>
          <a:xfrm>
            <a:off x="2924700" y="2133069"/>
            <a:ext cx="1357500" cy="1639254"/>
          </a:xfrm>
          <a:prstGeom prst="rect">
            <a:avLst/>
          </a:prstGeom>
          <a:noFill/>
          <a:ln>
            <a:noFill/>
          </a:ln>
        </p:spPr>
      </p:pic>
      <p:sp>
        <p:nvSpPr>
          <p:cNvPr id="90" name="Google Shape;90;p17"/>
          <p:cNvSpPr/>
          <p:nvPr/>
        </p:nvSpPr>
        <p:spPr>
          <a:xfrm>
            <a:off x="2818125" y="4297238"/>
            <a:ext cx="1136700" cy="311400"/>
          </a:xfrm>
          <a:prstGeom prst="rect">
            <a:avLst/>
          </a:prstGeom>
          <a:solidFill>
            <a:srgbClr val="FFF2CC"/>
          </a:solidFill>
          <a:ln cap="flat" cmpd="sng" w="952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ja" sz="1200" u="none" cap="none" strike="noStrike">
                <a:solidFill>
                  <a:srgbClr val="000000"/>
                </a:solidFill>
                <a:latin typeface="Arial"/>
                <a:ea typeface="Arial"/>
                <a:cs typeface="Arial"/>
                <a:sym typeface="Arial"/>
              </a:rPr>
              <a:t>盛り下げくん</a:t>
            </a:r>
            <a:endParaRPr b="0" i="0" sz="1200" u="none" cap="none" strike="noStrike">
              <a:solidFill>
                <a:srgbClr val="000000"/>
              </a:solidFill>
              <a:latin typeface="Arial"/>
              <a:ea typeface="Arial"/>
              <a:cs typeface="Arial"/>
              <a:sym typeface="Arial"/>
            </a:endParaRPr>
          </a:p>
        </p:txBody>
      </p:sp>
      <p:sp>
        <p:nvSpPr>
          <p:cNvPr id="91" name="Google Shape;91;p17"/>
          <p:cNvSpPr/>
          <p:nvPr/>
        </p:nvSpPr>
        <p:spPr>
          <a:xfrm>
            <a:off x="4282200" y="4297238"/>
            <a:ext cx="1357500" cy="311400"/>
          </a:xfrm>
          <a:prstGeom prst="wedgeRoundRectCallout">
            <a:avLst>
              <a:gd fmla="val -71179" name="adj1"/>
              <a:gd fmla="val 8984"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しー</a:t>
            </a:r>
            <a:endParaRPr b="0" i="0" sz="1400" u="none" cap="none" strike="noStrike">
              <a:solidFill>
                <a:srgbClr val="000000"/>
              </a:solidFill>
              <a:latin typeface="Arial"/>
              <a:ea typeface="Arial"/>
              <a:cs typeface="Arial"/>
              <a:sym typeface="Arial"/>
            </a:endParaRPr>
          </a:p>
        </p:txBody>
      </p:sp>
      <p:sp>
        <p:nvSpPr>
          <p:cNvPr id="92" name="Google Shape;92;p17"/>
          <p:cNvSpPr/>
          <p:nvPr/>
        </p:nvSpPr>
        <p:spPr>
          <a:xfrm>
            <a:off x="4663800" y="3826688"/>
            <a:ext cx="411300" cy="367500"/>
          </a:xfrm>
          <a:prstGeom prst="sun">
            <a:avLst>
              <a:gd fmla="val 2500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7"/>
          <p:cNvSpPr txBox="1"/>
          <p:nvPr/>
        </p:nvSpPr>
        <p:spPr>
          <a:xfrm>
            <a:off x="2763700" y="3938588"/>
            <a:ext cx="1357500" cy="31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chemeClr val="dk2"/>
                </a:solidFill>
                <a:latin typeface="Arial"/>
                <a:ea typeface="Arial"/>
                <a:cs typeface="Arial"/>
                <a:sym typeface="Arial"/>
              </a:rPr>
              <a:t>うるさいと...</a:t>
            </a:r>
            <a:endParaRPr b="0" i="0" sz="1400" u="none" cap="none" strike="noStrike">
              <a:solidFill>
                <a:schemeClr val="dk2"/>
              </a:solidFill>
              <a:latin typeface="Arial"/>
              <a:ea typeface="Arial"/>
              <a:cs typeface="Arial"/>
              <a:sym typeface="Arial"/>
            </a:endParaRPr>
          </a:p>
        </p:txBody>
      </p:sp>
      <p:pic>
        <p:nvPicPr>
          <p:cNvPr id="94" name="Google Shape;94;p17"/>
          <p:cNvPicPr preferRelativeResize="0"/>
          <p:nvPr/>
        </p:nvPicPr>
        <p:blipFill rotWithShape="1">
          <a:blip r:embed="rId4">
            <a:alphaModFix/>
          </a:blip>
          <a:srcRect b="0" l="0" r="0" t="0"/>
          <a:stretch/>
        </p:blipFill>
        <p:spPr>
          <a:xfrm>
            <a:off x="6524225" y="2468350"/>
            <a:ext cx="1357500" cy="1933218"/>
          </a:xfrm>
          <a:prstGeom prst="rect">
            <a:avLst/>
          </a:prstGeom>
          <a:noFill/>
          <a:ln>
            <a:noFill/>
          </a:ln>
        </p:spPr>
      </p:pic>
      <p:sp>
        <p:nvSpPr>
          <p:cNvPr id="95" name="Google Shape;95;p17"/>
          <p:cNvSpPr txBox="1"/>
          <p:nvPr/>
        </p:nvSpPr>
        <p:spPr>
          <a:xfrm>
            <a:off x="6027825" y="4401575"/>
            <a:ext cx="25515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100">
                <a:solidFill>
                  <a:schemeClr val="dk2"/>
                </a:solidFill>
              </a:rPr>
              <a:t>プログラムのスクリーンキャプチャ</a:t>
            </a:r>
            <a:endParaRPr sz="11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101" name="Google Shape;101;p18"/>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79875">
                <a:tc>
                  <a:txBody>
                    <a:bodyPr/>
                    <a:lstStyle/>
                    <a:p>
                      <a:pPr indent="0" lvl="0" marL="0" rtl="0" algn="r">
                        <a:spcBef>
                          <a:spcPts val="0"/>
                        </a:spcBef>
                        <a:spcAft>
                          <a:spcPts val="0"/>
                        </a:spcAft>
                        <a:buNone/>
                      </a:pPr>
                      <a:r>
                        <a:rPr lang="ja"/>
                        <a:t>5 班</a:t>
                      </a:r>
                      <a:endParaRPr/>
                    </a:p>
                  </a:txBody>
                  <a:tcPr marT="91425" marB="91425" marR="91425" marL="91425"/>
                </a:tc>
                <a:tc gridSpan="2">
                  <a:txBody>
                    <a:bodyPr/>
                    <a:lstStyle/>
                    <a:p>
                      <a:pPr indent="0" lvl="0" marL="0" rtl="0" algn="l">
                        <a:spcBef>
                          <a:spcPts val="0"/>
                        </a:spcBef>
                        <a:spcAft>
                          <a:spcPts val="0"/>
                        </a:spcAft>
                        <a:buNone/>
                      </a:pPr>
                      <a:r>
                        <a:rPr lang="ja"/>
                        <a:t>メンバー：</a:t>
                      </a:r>
                      <a:r>
                        <a:rPr lang="ja"/>
                        <a:t>アカ</a:t>
                      </a:r>
                      <a:r>
                        <a:rPr lang="ja"/>
                        <a:t>ちゃん、</a:t>
                      </a:r>
                      <a:r>
                        <a:rPr lang="ja"/>
                        <a:t>タコ</a:t>
                      </a:r>
                      <a:r>
                        <a:rPr lang="ja"/>
                        <a:t>くん</a:t>
                      </a:r>
                      <a:endParaRPr/>
                    </a:p>
                  </a:txBody>
                  <a:tcPr marT="91425" marB="91425" marR="91425" marL="91425"/>
                </a:tc>
                <a:tc hMerge="1"/>
              </a:tr>
              <a:tr h="4304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rPr lang="ja"/>
                        <a:t>盛り下げくん</a:t>
                      </a:r>
                      <a:endParaRPr/>
                    </a:p>
                  </a:txBody>
                  <a:tcPr marT="91425" marB="91425" marR="91425" marL="91425"/>
                </a:tc>
                <a:tc hMerge="1"/>
              </a:tr>
              <a:tr h="1811875">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ja"/>
                        <a:t>特徴1：</a:t>
                      </a:r>
                      <a:r>
                        <a:rPr lang="ja"/>
                        <a:t>一定以上の音量を検知</a:t>
                      </a:r>
                      <a:endParaRPr/>
                    </a:p>
                    <a:p>
                      <a:pPr indent="-317500" lvl="0" marL="457200" rtl="0" algn="l">
                        <a:lnSpc>
                          <a:spcPct val="115000"/>
                        </a:lnSpc>
                        <a:spcBef>
                          <a:spcPts val="0"/>
                        </a:spcBef>
                        <a:spcAft>
                          <a:spcPts val="0"/>
                        </a:spcAft>
                        <a:buSzPts val="1400"/>
                        <a:buChar char="●"/>
                      </a:pPr>
                      <a:r>
                        <a:rPr lang="ja"/>
                        <a:t>特徴2：</a:t>
                      </a:r>
                      <a:r>
                        <a:rPr lang="ja"/>
                        <a:t>静かにさせる</a:t>
                      </a:r>
                      <a:r>
                        <a:rPr lang="ja"/>
                        <a:t>言葉や声を自由に変えられる</a:t>
                      </a:r>
                      <a:r>
                        <a:rPr lang="ja"/>
                        <a:t>。</a:t>
                      </a:r>
                      <a:endParaRPr/>
                    </a:p>
                    <a:p>
                      <a:pPr indent="-317500" lvl="0" marL="457200" rtl="0" algn="l">
                        <a:lnSpc>
                          <a:spcPct val="115000"/>
                        </a:lnSpc>
                        <a:spcBef>
                          <a:spcPts val="0"/>
                        </a:spcBef>
                        <a:spcAft>
                          <a:spcPts val="0"/>
                        </a:spcAft>
                        <a:buSzPts val="1400"/>
                        <a:buChar char="●"/>
                      </a:pPr>
                      <a:r>
                        <a:rPr lang="ja"/>
                        <a:t>特徴3：</a:t>
                      </a:r>
                      <a:r>
                        <a:rPr lang="ja"/>
                        <a:t>ちょっとは盛り上がってほしいけど、うるさすぎると困る人たちに最適</a:t>
                      </a: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r>
                        <a:rPr lang="ja"/>
                        <a:t>もう「静かにして」って、言わなくていい</a:t>
                      </a:r>
                      <a:br>
                        <a:rPr lang="ja"/>
                      </a:br>
                      <a:endParaRPr/>
                    </a:p>
                    <a:p>
                      <a:pPr indent="-317500" lvl="0" marL="457200" rtl="0" algn="l">
                        <a:spcBef>
                          <a:spcPts val="0"/>
                        </a:spcBef>
                        <a:spcAft>
                          <a:spcPts val="0"/>
                        </a:spcAft>
                        <a:buSzPts val="1400"/>
                        <a:buChar char="●"/>
                      </a:pPr>
                      <a:r>
                        <a:rPr lang="ja"/>
                        <a:t>2：</a:t>
                      </a:r>
                      <a:r>
                        <a:rPr lang="ja"/>
                        <a:t>声を荒げず、場をしずめる</a:t>
                      </a:r>
                      <a:br>
                        <a:rPr lang="ja"/>
                      </a:br>
                      <a:endParaRPr/>
                    </a:p>
                    <a:p>
                      <a:pPr indent="-317500" lvl="0" marL="457200" rtl="0" algn="l">
                        <a:spcBef>
                          <a:spcPts val="0"/>
                        </a:spcBef>
                        <a:spcAft>
                          <a:spcPts val="0"/>
                        </a:spcAft>
                        <a:buSzPts val="1400"/>
                        <a:buChar char="●"/>
                      </a:pPr>
                      <a:r>
                        <a:rPr lang="ja"/>
                        <a:t>3：</a:t>
                      </a:r>
                      <a:r>
                        <a:rPr lang="ja"/>
                        <a:t>盛り下げくんが、教室の空気を整えます</a:t>
                      </a:r>
                      <a:br>
                        <a:rPr lang="ja"/>
                      </a:br>
                      <a:endParaRPr/>
                    </a:p>
                  </a:txBody>
                  <a:tcPr marT="91425" marB="91425" marR="91425" marL="91425"/>
                </a:tc>
              </a:tr>
              <a:tr h="1699225">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ja"/>
                        <a:t>この製品を使う人：</a:t>
                      </a:r>
                      <a:r>
                        <a:rPr lang="ja"/>
                        <a:t>先生</a:t>
                      </a:r>
                      <a:endParaRPr/>
                    </a:p>
                    <a:p>
                      <a:pPr indent="-317500" lvl="0" marL="457200" rtl="0" algn="l">
                        <a:lnSpc>
                          <a:spcPct val="115000"/>
                        </a:lnSpc>
                        <a:spcBef>
                          <a:spcPts val="0"/>
                        </a:spcBef>
                        <a:spcAft>
                          <a:spcPts val="0"/>
                        </a:spcAft>
                        <a:buSzPts val="1400"/>
                        <a:buChar char="●"/>
                      </a:pPr>
                      <a:r>
                        <a:rPr lang="ja"/>
                        <a:t>その人はどんな気持ちになる？：</a:t>
                      </a:r>
                      <a:r>
                        <a:rPr lang="ja"/>
                        <a:t>先生は自分で怒ると後で落ち込むので、機械に言わせれば機械のせいにできて落ち込まない</a:t>
                      </a: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ja"/>
                        <a:t>機能がわかりやすい動画をつくる</a:t>
                      </a:r>
                      <a:endParaRPr/>
                    </a:p>
                    <a:p>
                      <a:pPr indent="-317500" lvl="0" marL="457200" rtl="0" algn="l">
                        <a:lnSpc>
                          <a:spcPct val="115000"/>
                        </a:lnSpc>
                        <a:spcBef>
                          <a:spcPts val="0"/>
                        </a:spcBef>
                        <a:spcAft>
                          <a:spcPts val="0"/>
                        </a:spcAft>
                        <a:buSzPts val="1400"/>
                        <a:buChar char="●"/>
                      </a:pPr>
                      <a:r>
                        <a:rPr lang="ja"/>
                        <a:t>実証実験をする</a:t>
                      </a:r>
                      <a:endParaRPr/>
                    </a:p>
                    <a:p>
                      <a:pPr indent="-317500" lvl="0" marL="457200" rtl="0" algn="l">
                        <a:lnSpc>
                          <a:spcPct val="115000"/>
                        </a:lnSpc>
                        <a:spcBef>
                          <a:spcPts val="0"/>
                        </a:spcBef>
                        <a:spcAft>
                          <a:spcPts val="0"/>
                        </a:spcAft>
                        <a:buSzPts val="1400"/>
                        <a:buChar char="●"/>
                      </a:pPr>
                      <a:r>
                        <a:rPr lang="ja"/>
                        <a:t>やんわり、先生に「こんなのあるんだけど」と提案できるチラシをつくる</a:t>
                      </a:r>
                      <a:endParaRPr/>
                    </a:p>
                  </a:txBody>
                  <a:tcPr marT="91425" marB="91425" marR="91425" marL="91425"/>
                </a:tc>
              </a:tr>
            </a:tbl>
          </a:graphicData>
        </a:graphic>
      </p:graphicFrame>
      <p:sp>
        <p:nvSpPr>
          <p:cNvPr id="102" name="Google Shape;102;p18"/>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
        <p:nvSpPr>
          <p:cNvPr id="103" name="Google Shape;103;p18"/>
          <p:cNvSpPr txBox="1"/>
          <p:nvPr/>
        </p:nvSpPr>
        <p:spPr>
          <a:xfrm>
            <a:off x="3984288" y="79850"/>
            <a:ext cx="1175400" cy="50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2"/>
                </a:solidFill>
              </a:rPr>
              <a:t>記入例</a:t>
            </a:r>
            <a:r>
              <a:rPr lang="ja" sz="1800">
                <a:solidFill>
                  <a:schemeClr val="dk2"/>
                </a:solidFill>
              </a:rPr>
              <a:t>2</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66350"/>
            <a:ext cx="8520600" cy="4306800"/>
          </a:xfrm>
          <a:prstGeom prst="rect">
            <a:avLst/>
          </a:prstGeom>
        </p:spPr>
        <p:txBody>
          <a:bodyPr anchorCtr="0" anchor="ctr" bIns="91425" lIns="91425" spcFirstLastPara="1" rIns="91425" wrap="square" tIns="91425">
            <a:normAutofit fontScale="90000"/>
          </a:bodyPr>
          <a:lstStyle/>
          <a:p>
            <a:pPr indent="0" lvl="0" marL="0" rtl="0" algn="ctr">
              <a:lnSpc>
                <a:spcPct val="200000"/>
              </a:lnSpc>
              <a:spcBef>
                <a:spcPts val="0"/>
              </a:spcBef>
              <a:spcAft>
                <a:spcPts val="0"/>
              </a:spcAft>
              <a:buNone/>
            </a:pPr>
            <a:r>
              <a:rPr lang="ja" sz="3377"/>
              <a:t>生徒記入用ワークシート（次のスライドから）</a:t>
            </a:r>
            <a:endParaRPr sz="3377"/>
          </a:p>
          <a:p>
            <a:pPr indent="0" lvl="0" marL="0" rtl="0" algn="l">
              <a:lnSpc>
                <a:spcPct val="150000"/>
              </a:lnSpc>
              <a:spcBef>
                <a:spcPts val="0"/>
              </a:spcBef>
              <a:spcAft>
                <a:spcPts val="0"/>
              </a:spcAft>
              <a:buNone/>
            </a:pPr>
            <a:r>
              <a:rPr lang="ja" sz="2400"/>
              <a:t>【ワークシート作成のポイント】</a:t>
            </a:r>
            <a:endParaRPr sz="2400"/>
          </a:p>
          <a:p>
            <a:pPr indent="-365760" lvl="0" marL="457200" rtl="0" algn="l">
              <a:lnSpc>
                <a:spcPct val="150000"/>
              </a:lnSpc>
              <a:spcBef>
                <a:spcPts val="0"/>
              </a:spcBef>
              <a:spcAft>
                <a:spcPts val="0"/>
              </a:spcAft>
              <a:buSzPct val="100000"/>
              <a:buChar char="●"/>
            </a:pPr>
            <a:r>
              <a:rPr lang="ja" sz="2400"/>
              <a:t>本スライドをクラスで共同編集する。</a:t>
            </a:r>
            <a:endParaRPr sz="2400"/>
          </a:p>
          <a:p>
            <a:pPr indent="-365760" lvl="0" marL="457200" rtl="0" algn="l">
              <a:lnSpc>
                <a:spcPct val="150000"/>
              </a:lnSpc>
              <a:spcBef>
                <a:spcPts val="0"/>
              </a:spcBef>
              <a:spcAft>
                <a:spcPts val="0"/>
              </a:spcAft>
              <a:buSzPct val="100000"/>
              <a:buChar char="●"/>
            </a:pPr>
            <a:r>
              <a:rPr lang="ja" sz="2400"/>
              <a:t>ステップ3で「製品設計書」ステップ4で「広報企画書」を作成</a:t>
            </a:r>
            <a:endParaRPr sz="2400"/>
          </a:p>
          <a:p>
            <a:pPr indent="-365760" lvl="0" marL="457200" rtl="0" algn="l">
              <a:lnSpc>
                <a:spcPct val="150000"/>
              </a:lnSpc>
              <a:spcBef>
                <a:spcPts val="0"/>
              </a:spcBef>
              <a:spcAft>
                <a:spcPts val="0"/>
              </a:spcAft>
              <a:buSzPct val="100000"/>
              <a:buChar char="●"/>
            </a:pPr>
            <a:r>
              <a:rPr lang="ja" sz="2400"/>
              <a:t>ペア（またはチーム）で各１枚のページに記入する。</a:t>
            </a:r>
            <a:endParaRPr sz="2400"/>
          </a:p>
          <a:p>
            <a:pPr indent="-365760" lvl="0" marL="457200" rtl="0" algn="l">
              <a:lnSpc>
                <a:spcPct val="150000"/>
              </a:lnSpc>
              <a:spcBef>
                <a:spcPts val="0"/>
              </a:spcBef>
              <a:spcAft>
                <a:spcPts val="0"/>
              </a:spcAft>
              <a:buSzPct val="100000"/>
              <a:buChar char="●"/>
            </a:pPr>
            <a:r>
              <a:rPr lang="ja" sz="2400"/>
              <a:t>お互いに設計書を見合い、参考にさせてもらう。</a:t>
            </a:r>
            <a:endParaRPr sz="2400"/>
          </a:p>
          <a:p>
            <a:pPr indent="-365760" lvl="0" marL="457200" rtl="0" algn="l">
              <a:lnSpc>
                <a:spcPct val="150000"/>
              </a:lnSpc>
              <a:spcBef>
                <a:spcPts val="0"/>
              </a:spcBef>
              <a:spcAft>
                <a:spcPts val="0"/>
              </a:spcAft>
              <a:buSzPct val="100000"/>
              <a:buChar char="●"/>
            </a:pPr>
            <a:r>
              <a:rPr lang="ja" sz="2400"/>
              <a:t>自分のスライド以外を勝手に改変しない（書き込む、消すなど）。その他、マナーを守る！</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aphicFrame>
        <p:nvGraphicFramePr>
          <p:cNvPr id="113" name="Google Shape;113;p20"/>
          <p:cNvGraphicFramePr/>
          <p:nvPr/>
        </p:nvGraphicFramePr>
        <p:xfrm>
          <a:off x="331900" y="665250"/>
          <a:ext cx="3000000" cy="3000000"/>
        </p:xfrm>
        <a:graphic>
          <a:graphicData uri="http://schemas.openxmlformats.org/drawingml/2006/table">
            <a:tbl>
              <a:tblPr>
                <a:noFill/>
                <a:tableStyleId>{C0892EF3-8FEF-438F-B67A-23890C0D99DF}</a:tableStyleId>
              </a:tblPr>
              <a:tblGrid>
                <a:gridCol w="976050"/>
                <a:gridCol w="1282450"/>
                <a:gridCol w="3246375"/>
                <a:gridCol w="2861425"/>
              </a:tblGrid>
              <a:tr h="488625">
                <a:tc>
                  <a:txBody>
                    <a:bodyPr/>
                    <a:lstStyle/>
                    <a:p>
                      <a:pPr indent="0" lvl="0" marL="0" rtl="0" algn="r">
                        <a:spcBef>
                          <a:spcPts val="0"/>
                        </a:spcBef>
                        <a:spcAft>
                          <a:spcPts val="0"/>
                        </a:spcAft>
                        <a:buNone/>
                      </a:pPr>
                      <a:r>
                        <a:rPr lang="ja"/>
                        <a:t>班</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3">
                  <a:txBody>
                    <a:bodyPr/>
                    <a:lstStyle/>
                    <a:p>
                      <a:pPr indent="0" lvl="0" marL="0" rtl="0" algn="l">
                        <a:spcBef>
                          <a:spcPts val="0"/>
                        </a:spcBef>
                        <a:spcAft>
                          <a:spcPts val="0"/>
                        </a:spcAft>
                        <a:buNone/>
                      </a:pPr>
                      <a:r>
                        <a:rPr lang="ja"/>
                        <a:t>メンバー：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429600">
                <a:tc gridSpan="4">
                  <a:txBody>
                    <a:bodyPr/>
                    <a:lstStyle/>
                    <a:p>
                      <a:pPr indent="0" lvl="0" marL="0" rtl="0" algn="l">
                        <a:spcBef>
                          <a:spcPts val="0"/>
                        </a:spcBef>
                        <a:spcAft>
                          <a:spcPts val="0"/>
                        </a:spcAft>
                        <a:buNone/>
                      </a:pPr>
                      <a:r>
                        <a:rPr lang="ja"/>
                        <a:t>製品名：</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c hMerge="1"/>
              </a:tr>
              <a:tr h="2102275">
                <a:tc gridSpan="2">
                  <a:txBody>
                    <a:bodyPr/>
                    <a:lstStyle/>
                    <a:p>
                      <a:pPr indent="0" lvl="0" marL="0" rtl="0" algn="l">
                        <a:spcBef>
                          <a:spcPts val="0"/>
                        </a:spcBef>
                        <a:spcAft>
                          <a:spcPts val="0"/>
                        </a:spcAft>
                        <a:buNone/>
                      </a:pPr>
                      <a:r>
                        <a:rPr lang="ja">
                          <a:latin typeface="BIZ UDPGothic"/>
                          <a:ea typeface="BIZ UDPGothic"/>
                          <a:cs typeface="BIZ UDPGothic"/>
                          <a:sym typeface="BIZ UDPGothic"/>
                        </a:rPr>
                        <a:t>問題の発見</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【だれの】</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latin typeface="BIZ UDPGothic"/>
                          <a:ea typeface="BIZ UDPGothic"/>
                          <a:cs typeface="BIZ UDPGothic"/>
                          <a:sym typeface="BIZ UDPGothic"/>
                        </a:rPr>
                        <a:t>〇〇〇</a:t>
                      </a:r>
                      <a:r>
                        <a:rPr lang="ja" sz="1000">
                          <a:solidFill>
                            <a:schemeClr val="dk1"/>
                          </a:solidFill>
                          <a:latin typeface="BIZ UDPGothic"/>
                          <a:ea typeface="BIZ UDPGothic"/>
                          <a:cs typeface="BIZ UDPGothic"/>
                          <a:sym typeface="BIZ UDPGothic"/>
                        </a:rPr>
                        <a:t>〇〇〇〇〇〇〇〇〇〇〇〇〇</a:t>
                      </a:r>
                      <a:endParaRPr sz="1000">
                        <a:latin typeface="BIZ UDPGothic"/>
                        <a:ea typeface="BIZ UDPGothic"/>
                        <a:cs typeface="BIZ UDPGothic"/>
                        <a:sym typeface="BIZ UDPGothic"/>
                      </a:endParaRPr>
                    </a:p>
                    <a:p>
                      <a:pPr indent="0" lvl="0" marL="0" rtl="0" algn="l">
                        <a:spcBef>
                          <a:spcPts val="0"/>
                        </a:spcBef>
                        <a:spcAft>
                          <a:spcPts val="0"/>
                        </a:spcAft>
                        <a:buNone/>
                      </a:pPr>
                      <a:r>
                        <a:rPr b="1" lang="ja" sz="1000">
                          <a:latin typeface="BIZ UDPGothic"/>
                          <a:ea typeface="BIZ UDPGothic"/>
                          <a:cs typeface="BIZ UDPGothic"/>
                          <a:sym typeface="BIZ UDPGothic"/>
                        </a:rPr>
                        <a:t>【どんな問題】</a:t>
                      </a:r>
                      <a:endParaRPr b="1" sz="1000">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t/>
                      </a:r>
                      <a:endParaRPr sz="1000">
                        <a:solidFill>
                          <a:schemeClr val="dk1"/>
                        </a:solidFill>
                        <a:latin typeface="BIZ UDPGothic"/>
                        <a:ea typeface="BIZ UDPGothic"/>
                        <a:cs typeface="BIZ UDPGothic"/>
                        <a:sym typeface="BIZ UDPGothic"/>
                      </a:endParaRPr>
                    </a:p>
                    <a:p>
                      <a:pPr indent="0" lvl="0" marL="0" rtl="0" algn="l">
                        <a:spcBef>
                          <a:spcPts val="0"/>
                        </a:spcBef>
                        <a:spcAft>
                          <a:spcPts val="0"/>
                        </a:spcAft>
                        <a:buNone/>
                      </a:pPr>
                      <a:r>
                        <a:rPr lang="ja">
                          <a:latin typeface="BIZ UDPGothic"/>
                          <a:ea typeface="BIZ UDPGothic"/>
                          <a:cs typeface="BIZ UDPGothic"/>
                          <a:sym typeface="BIZ UDPGothic"/>
                        </a:rPr>
                        <a:t>課題の設定</a:t>
                      </a:r>
                      <a:endParaRPr>
                        <a:latin typeface="BIZ UDPGothic"/>
                        <a:ea typeface="BIZ UDPGothic"/>
                        <a:cs typeface="BIZ UDPGothic"/>
                        <a:sym typeface="BIZ UDPGothic"/>
                      </a:endParaRPr>
                    </a:p>
                    <a:p>
                      <a:pPr indent="0" lvl="0" marL="0" rtl="0" algn="l">
                        <a:spcBef>
                          <a:spcPts val="0"/>
                        </a:spcBef>
                        <a:spcAft>
                          <a:spcPts val="0"/>
                        </a:spcAft>
                        <a:buNone/>
                      </a:pPr>
                      <a:r>
                        <a:rPr lang="ja" sz="1000">
                          <a:solidFill>
                            <a:schemeClr val="dk1"/>
                          </a:solidFill>
                          <a:latin typeface="BIZ UDPGothic"/>
                          <a:ea typeface="BIZ UDPGothic"/>
                          <a:cs typeface="BIZ UDPGothic"/>
                          <a:sym typeface="BIZ UDPGothic"/>
                        </a:rPr>
                        <a:t>〇〇〇〇〇〇〇〇〇〇〇〇〇〇〇〇〇〇〇〇〇〇〇〇〇〇〇〇〇〇〇〇〇〇〇〇〇〇〇〇〇〇〇〇〇〇〇〇</a:t>
                      </a:r>
                      <a:endParaRPr sz="1200">
                        <a:latin typeface="BIZ UDPGothic"/>
                        <a:ea typeface="BIZ UDPGothic"/>
                        <a:cs typeface="BIZ UDPGothic"/>
                        <a:sym typeface="BIZ UDPGothic"/>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rowSpan="2">
                  <a:txBody>
                    <a:bodyPr/>
                    <a:lstStyle/>
                    <a:p>
                      <a:pPr indent="0" lvl="0" marL="0" rtl="0" algn="l">
                        <a:spcBef>
                          <a:spcPts val="0"/>
                        </a:spcBef>
                        <a:spcAft>
                          <a:spcPts val="0"/>
                        </a:spcAft>
                        <a:buNone/>
                      </a:pPr>
                      <a:r>
                        <a:rPr lang="ja"/>
                        <a:t>製品の動作イメージ（イラスト）</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ja"/>
                        <a:t>プログラム説明：</a:t>
                      </a:r>
                      <a:endParaRPr/>
                    </a:p>
                    <a:p>
                      <a:pPr indent="0" lvl="0" marL="0" rtl="0" algn="l">
                        <a:spcBef>
                          <a:spcPts val="0"/>
                        </a:spcBef>
                        <a:spcAft>
                          <a:spcPts val="0"/>
                        </a:spcAft>
                        <a:buNone/>
                      </a:pPr>
                      <a:r>
                        <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189025">
                <a:tc gridSpan="2">
                  <a:txBody>
                    <a:bodyPr/>
                    <a:lstStyle/>
                    <a:p>
                      <a:pPr indent="0" lvl="0" marL="0" rtl="0" algn="l">
                        <a:spcBef>
                          <a:spcPts val="0"/>
                        </a:spcBef>
                        <a:spcAft>
                          <a:spcPts val="0"/>
                        </a:spcAft>
                        <a:buNone/>
                      </a:pPr>
                      <a:r>
                        <a:rPr lang="ja"/>
                        <a:t>使ったカード</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ja"/>
                        <a:t>計測：</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制御：</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c vMerge="1"/>
                <a:tc vMerge="1"/>
              </a:tr>
            </a:tbl>
          </a:graphicData>
        </a:graphic>
      </p:graphicFrame>
      <p:sp>
        <p:nvSpPr>
          <p:cNvPr id="114" name="Google Shape;114;p20"/>
          <p:cNvSpPr/>
          <p:nvPr/>
        </p:nvSpPr>
        <p:spPr>
          <a:xfrm>
            <a:off x="0" y="0"/>
            <a:ext cx="2932500" cy="442500"/>
          </a:xfrm>
          <a:prstGeom prst="rect">
            <a:avLst/>
          </a:prstGeom>
          <a:solidFill>
            <a:srgbClr val="79BFEF"/>
          </a:solidFill>
          <a:ln cap="flat" cmpd="sng" w="9525">
            <a:solidFill>
              <a:srgbClr val="79B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20"/>
          <p:cNvSpPr txBox="1"/>
          <p:nvPr/>
        </p:nvSpPr>
        <p:spPr>
          <a:xfrm>
            <a:off x="204150" y="0"/>
            <a:ext cx="2612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製品設計書(ステップ3)</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p:nvPr/>
        </p:nvSpPr>
        <p:spPr>
          <a:xfrm>
            <a:off x="0" y="0"/>
            <a:ext cx="2864400" cy="442500"/>
          </a:xfrm>
          <a:prstGeom prst="rect">
            <a:avLst/>
          </a:prstGeom>
          <a:solidFill>
            <a:srgbClr val="FFBACB"/>
          </a:solidFill>
          <a:ln cap="flat" cmpd="sng" w="9525">
            <a:solidFill>
              <a:srgbClr val="FFBAC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121" name="Google Shape;121;p21"/>
          <p:cNvGraphicFramePr/>
          <p:nvPr/>
        </p:nvGraphicFramePr>
        <p:xfrm>
          <a:off x="306150" y="585050"/>
          <a:ext cx="3000000" cy="3000000"/>
        </p:xfrm>
        <a:graphic>
          <a:graphicData uri="http://schemas.openxmlformats.org/drawingml/2006/table">
            <a:tbl>
              <a:tblPr>
                <a:noFill/>
                <a:tableStyleId>{C0892EF3-8FEF-438F-B67A-23890C0D99DF}</a:tableStyleId>
              </a:tblPr>
              <a:tblGrid>
                <a:gridCol w="1435550"/>
                <a:gridCol w="2680600"/>
                <a:gridCol w="4497150"/>
              </a:tblGrid>
              <a:tr h="389625">
                <a:tc>
                  <a:txBody>
                    <a:bodyPr/>
                    <a:lstStyle/>
                    <a:p>
                      <a:pPr indent="0" lvl="0" marL="0" rtl="0" algn="r">
                        <a:spcBef>
                          <a:spcPts val="0"/>
                        </a:spcBef>
                        <a:spcAft>
                          <a:spcPts val="0"/>
                        </a:spcAft>
                        <a:buNone/>
                      </a:pPr>
                      <a:r>
                        <a:rPr lang="ja"/>
                        <a:t>班</a:t>
                      </a:r>
                      <a:endParaRPr/>
                    </a:p>
                  </a:txBody>
                  <a:tcPr marT="91425" marB="91425" marR="91425" marL="91425"/>
                </a:tc>
                <a:tc gridSpan="2">
                  <a:txBody>
                    <a:bodyPr/>
                    <a:lstStyle/>
                    <a:p>
                      <a:pPr indent="0" lvl="0" marL="0" rtl="0" algn="l">
                        <a:spcBef>
                          <a:spcPts val="0"/>
                        </a:spcBef>
                        <a:spcAft>
                          <a:spcPts val="0"/>
                        </a:spcAft>
                        <a:buNone/>
                      </a:pPr>
                      <a:r>
                        <a:rPr lang="ja"/>
                        <a:t>メンバー：</a:t>
                      </a:r>
                      <a:endParaRPr/>
                    </a:p>
                  </a:txBody>
                  <a:tcPr marT="91425" marB="91425" marR="91425" marL="91425"/>
                </a:tc>
                <a:tc hMerge="1"/>
              </a:tr>
              <a:tr h="448900">
                <a:tc>
                  <a:txBody>
                    <a:bodyPr/>
                    <a:lstStyle/>
                    <a:p>
                      <a:pPr indent="0" lvl="0" marL="0" rtl="0" algn="ctr">
                        <a:spcBef>
                          <a:spcPts val="0"/>
                        </a:spcBef>
                        <a:spcAft>
                          <a:spcPts val="0"/>
                        </a:spcAft>
                        <a:buNone/>
                      </a:pPr>
                      <a:r>
                        <a:rPr lang="ja"/>
                        <a:t>製品名</a:t>
                      </a:r>
                      <a:endParaRPr/>
                    </a:p>
                  </a:txBody>
                  <a:tcPr marT="91425" marB="91425" marR="91425" marL="91425"/>
                </a:tc>
                <a:tc gridSpan="2">
                  <a:txBody>
                    <a:bodyPr/>
                    <a:lstStyle/>
                    <a:p>
                      <a:pPr indent="0" lvl="0" marL="0" rtl="0" algn="l">
                        <a:spcBef>
                          <a:spcPts val="0"/>
                        </a:spcBef>
                        <a:spcAft>
                          <a:spcPts val="0"/>
                        </a:spcAft>
                        <a:buNone/>
                      </a:pPr>
                      <a:r>
                        <a:t/>
                      </a:r>
                      <a:endParaRPr/>
                    </a:p>
                  </a:txBody>
                  <a:tcPr marT="91425" marB="91425" marR="91425" marL="91425"/>
                </a:tc>
                <a:tc hMerge="1"/>
              </a:tr>
              <a:tr h="1858400">
                <a:tc gridSpan="2">
                  <a:txBody>
                    <a:bodyPr/>
                    <a:lstStyle/>
                    <a:p>
                      <a:pPr indent="0" lvl="0" marL="0" rtl="0" algn="l">
                        <a:spcBef>
                          <a:spcPts val="0"/>
                        </a:spcBef>
                        <a:spcAft>
                          <a:spcPts val="0"/>
                        </a:spcAft>
                        <a:buNone/>
                      </a:pPr>
                      <a:r>
                        <a:rPr lang="ja"/>
                        <a:t>何を伝える？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特徴1：</a:t>
                      </a:r>
                      <a:br>
                        <a:rPr lang="ja"/>
                      </a:br>
                      <a:endParaRPr/>
                    </a:p>
                    <a:p>
                      <a:pPr indent="-317500" lvl="0" marL="457200" rtl="0" algn="l">
                        <a:spcBef>
                          <a:spcPts val="0"/>
                        </a:spcBef>
                        <a:spcAft>
                          <a:spcPts val="0"/>
                        </a:spcAft>
                        <a:buSzPts val="1400"/>
                        <a:buChar char="●"/>
                      </a:pPr>
                      <a:r>
                        <a:rPr lang="ja"/>
                        <a:t>特徴2：</a:t>
                      </a:r>
                      <a:br>
                        <a:rPr lang="ja"/>
                      </a:br>
                      <a:endParaRPr/>
                    </a:p>
                    <a:p>
                      <a:pPr indent="-317500" lvl="0" marL="457200" rtl="0" algn="l">
                        <a:spcBef>
                          <a:spcPts val="0"/>
                        </a:spcBef>
                        <a:spcAft>
                          <a:spcPts val="0"/>
                        </a:spcAft>
                        <a:buSzPts val="1400"/>
                        <a:buChar char="●"/>
                      </a:pPr>
                      <a:r>
                        <a:rPr lang="ja"/>
                        <a:t>特徴3：</a:t>
                      </a:r>
                      <a:br>
                        <a:rPr lang="ja"/>
                      </a:br>
                      <a:endParaRPr/>
                    </a:p>
                  </a:txBody>
                  <a:tcPr marT="91425" marB="91425" marR="91425" marL="91425"/>
                </a:tc>
                <a:tc hMerge="1"/>
                <a:tc>
                  <a:txBody>
                    <a:bodyPr/>
                    <a:lstStyle/>
                    <a:p>
                      <a:pPr indent="0" lvl="0" marL="0" rtl="0" algn="l">
                        <a:spcBef>
                          <a:spcPts val="0"/>
                        </a:spcBef>
                        <a:spcAft>
                          <a:spcPts val="0"/>
                        </a:spcAft>
                        <a:buNone/>
                      </a:pPr>
                      <a:r>
                        <a:rPr lang="ja"/>
                        <a:t>キャッチコピー</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1：</a:t>
                      </a:r>
                      <a:br>
                        <a:rPr lang="ja"/>
                      </a:br>
                      <a:endParaRPr/>
                    </a:p>
                    <a:p>
                      <a:pPr indent="-317500" lvl="0" marL="457200" rtl="0" algn="l">
                        <a:spcBef>
                          <a:spcPts val="0"/>
                        </a:spcBef>
                        <a:spcAft>
                          <a:spcPts val="0"/>
                        </a:spcAft>
                        <a:buSzPts val="1400"/>
                        <a:buChar char="●"/>
                      </a:pPr>
                      <a:r>
                        <a:rPr lang="ja"/>
                        <a:t>2：</a:t>
                      </a:r>
                      <a:br>
                        <a:rPr lang="ja"/>
                      </a:br>
                      <a:endParaRPr/>
                    </a:p>
                    <a:p>
                      <a:pPr indent="-317500" lvl="0" marL="457200" rtl="0" algn="l">
                        <a:spcBef>
                          <a:spcPts val="0"/>
                        </a:spcBef>
                        <a:spcAft>
                          <a:spcPts val="0"/>
                        </a:spcAft>
                        <a:buSzPts val="1400"/>
                        <a:buChar char="●"/>
                      </a:pPr>
                      <a:r>
                        <a:rPr lang="ja"/>
                        <a:t>3：</a:t>
                      </a:r>
                      <a:br>
                        <a:rPr lang="ja"/>
                      </a:br>
                      <a:endParaRPr/>
                    </a:p>
                  </a:txBody>
                  <a:tcPr marT="91425" marB="91425" marR="91425" marL="91425"/>
                </a:tc>
              </a:tr>
              <a:tr h="1676800">
                <a:tc gridSpan="2">
                  <a:txBody>
                    <a:bodyPr/>
                    <a:lstStyle/>
                    <a:p>
                      <a:pPr indent="0" lvl="0" marL="0" rtl="0" algn="l">
                        <a:spcBef>
                          <a:spcPts val="0"/>
                        </a:spcBef>
                        <a:spcAft>
                          <a:spcPts val="0"/>
                        </a:spcAft>
                        <a:buNone/>
                      </a:pPr>
                      <a:r>
                        <a:rPr lang="ja"/>
                        <a:t>誰に伝える？</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ja"/>
                        <a:t>この製品を使う人：</a:t>
                      </a:r>
                      <a:br>
                        <a:rPr lang="ja"/>
                      </a:br>
                      <a:endParaRPr/>
                    </a:p>
                    <a:p>
                      <a:pPr indent="-317500" lvl="0" marL="457200" rtl="0" algn="l">
                        <a:spcBef>
                          <a:spcPts val="0"/>
                        </a:spcBef>
                        <a:spcAft>
                          <a:spcPts val="0"/>
                        </a:spcAft>
                        <a:buSzPts val="1400"/>
                        <a:buChar char="●"/>
                      </a:pPr>
                      <a:r>
                        <a:rPr lang="ja"/>
                        <a:t>その人はどんな気持ちになる？：</a:t>
                      </a:r>
                      <a:br>
                        <a:rPr lang="ja"/>
                      </a:br>
                      <a:endParaRPr/>
                    </a:p>
                  </a:txBody>
                  <a:tcPr marT="91425" marB="91425" marR="91425" marL="91425"/>
                </a:tc>
                <a:tc hMerge="1"/>
                <a:tc>
                  <a:txBody>
                    <a:bodyPr/>
                    <a:lstStyle/>
                    <a:p>
                      <a:pPr indent="0" lvl="0" marL="0" rtl="0" algn="l">
                        <a:spcBef>
                          <a:spcPts val="0"/>
                        </a:spcBef>
                        <a:spcAft>
                          <a:spcPts val="0"/>
                        </a:spcAft>
                        <a:buNone/>
                      </a:pPr>
                      <a:r>
                        <a:rPr lang="ja"/>
                        <a:t>どうやって伝える？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122" name="Google Shape;122;p21"/>
          <p:cNvSpPr txBox="1"/>
          <p:nvPr/>
        </p:nvSpPr>
        <p:spPr>
          <a:xfrm>
            <a:off x="204150" y="0"/>
            <a:ext cx="25989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chemeClr val="dk1"/>
                </a:solidFill>
              </a:rPr>
              <a:t>広報企画書(ステップ4)</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