
<file path=[Content_Types].xml><?xml version="1.0" encoding="utf-8"?>
<Types xmlns="http://schemas.openxmlformats.org/package/2006/content-types"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33" roundtripDataSignature="AMtx7mjvdbcZuKxn6XPY182aE2HD7+lX6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3032112-30EF-4B5A-A8DA-8805B5FFC63F}">
  <a:tblStyle styleId="{33032112-30EF-4B5A-A8DA-8805B5FFC63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customschemas.google.com/relationships/presentationmetadata" Target="metadata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ceca2bf041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ceca2bf041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ceca2bf041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ceca2bf041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ceca2bf041_0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ceca2bf041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ceca2bf041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ceca2bf041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ceca2bf041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ceca2bf041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ceca2bf041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ceca2bf041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ceca2bf041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ceca2bf041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ceca2bf041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2ceca2bf041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ceca2bf041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2ceca2bf041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ceca2bf041_0_1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2ceca2bf041_0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ceca2bf041_0_1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2ceca2bf041_0_1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ceca2bf041_0_1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ceca2bf041_0_1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ceca2bf041_0_1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2ceca2bf041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ceca2bf041_0_1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2ceca2bf041_0_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ceca2bf041_0_1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2ceca2bf041_0_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2ceca2bf041_0_1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2ceca2bf041_0_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ceca2bf041_0_1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2ceca2bf041_0_1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ceca2bf041_0_1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ceca2bf041_0_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ceca2bf04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ceca2bf04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ceca2bf04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ceca2bf04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ceca2bf04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ceca2bf04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ceca2bf041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ceca2bf041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ceca2bf041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ceca2bf041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ceca2bf041_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ceca2bf041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3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42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42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4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3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3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8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38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3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9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6" name="Google Shape;36;p3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40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0" name="Google Shape;40;p40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1" name="Google Shape;41;p40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gif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ja"/>
              <a:t>計測・制御システム</a:t>
            </a:r>
            <a:endParaRPr/>
          </a:p>
        </p:txBody>
      </p:sp>
      <p:sp>
        <p:nvSpPr>
          <p:cNvPr id="55" name="Google Shape;55;p1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ja"/>
              <a:t>設計書（ワークシート）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" name="Google Shape;109;g2ceca2bf041_0_112"/>
          <p:cNvGraphicFramePr/>
          <p:nvPr/>
        </p:nvGraphicFramePr>
        <p:xfrm>
          <a:off x="331900" y="325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{33032112-30EF-4B5A-A8DA-8805B5FFC63F}</a:tableStyleId>
              </a:tblPr>
              <a:tblGrid>
                <a:gridCol w="976050"/>
                <a:gridCol w="1282450"/>
                <a:gridCol w="3246375"/>
                <a:gridCol w="2861425"/>
              </a:tblGrid>
              <a:tr h="511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班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メンバー：　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449650"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製品名：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17365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解決する課題：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製品の動作イメージ（イラスト）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プログラム説明：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83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使ったカード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計測：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制御：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vMerge="1"/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" name="Google Shape;114;g2ceca2bf041_0_116"/>
          <p:cNvGraphicFramePr/>
          <p:nvPr/>
        </p:nvGraphicFramePr>
        <p:xfrm>
          <a:off x="331900" y="325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{33032112-30EF-4B5A-A8DA-8805B5FFC63F}</a:tableStyleId>
              </a:tblPr>
              <a:tblGrid>
                <a:gridCol w="976050"/>
                <a:gridCol w="1282450"/>
                <a:gridCol w="3246375"/>
                <a:gridCol w="2861425"/>
              </a:tblGrid>
              <a:tr h="511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班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メンバー：　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449650"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製品名：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17365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解決する課題：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製品の動作イメージ（イラスト）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プログラム説明：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83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使ったカード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計測：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制御：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vMerge="1"/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9" name="Google Shape;119;g2ceca2bf041_0_120"/>
          <p:cNvGraphicFramePr/>
          <p:nvPr/>
        </p:nvGraphicFramePr>
        <p:xfrm>
          <a:off x="331900" y="325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{33032112-30EF-4B5A-A8DA-8805B5FFC63F}</a:tableStyleId>
              </a:tblPr>
              <a:tblGrid>
                <a:gridCol w="976050"/>
                <a:gridCol w="1282450"/>
                <a:gridCol w="3246375"/>
                <a:gridCol w="2861425"/>
              </a:tblGrid>
              <a:tr h="511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班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メンバー：　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449650"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製品名：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17365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解決する課題：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製品の動作イメージ（イラスト）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プログラム説明：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83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使ったカード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計測：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制御：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vMerge="1"/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4" name="Google Shape;124;g2ceca2bf041_0_124"/>
          <p:cNvGraphicFramePr/>
          <p:nvPr/>
        </p:nvGraphicFramePr>
        <p:xfrm>
          <a:off x="331900" y="325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{33032112-30EF-4B5A-A8DA-8805B5FFC63F}</a:tableStyleId>
              </a:tblPr>
              <a:tblGrid>
                <a:gridCol w="976050"/>
                <a:gridCol w="1282450"/>
                <a:gridCol w="3246375"/>
                <a:gridCol w="2861425"/>
              </a:tblGrid>
              <a:tr h="511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班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メンバー：　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449650"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製品名：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17365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解決する課題：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製品の動作イメージ（イラスト）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プログラム説明：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83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使ったカード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計測：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制御：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vMerge="1"/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" name="Google Shape;129;g2ceca2bf041_0_128"/>
          <p:cNvGraphicFramePr/>
          <p:nvPr/>
        </p:nvGraphicFramePr>
        <p:xfrm>
          <a:off x="331900" y="325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{33032112-30EF-4B5A-A8DA-8805B5FFC63F}</a:tableStyleId>
              </a:tblPr>
              <a:tblGrid>
                <a:gridCol w="976050"/>
                <a:gridCol w="1282450"/>
                <a:gridCol w="3246375"/>
                <a:gridCol w="2861425"/>
              </a:tblGrid>
              <a:tr h="511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班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メンバー：　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449650"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製品名：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17365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解決する課題：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製品の動作イメージ（イラスト）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プログラム説明：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83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使ったカード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計測：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制御：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vMerge="1"/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4" name="Google Shape;134;g2ceca2bf041_0_132"/>
          <p:cNvGraphicFramePr/>
          <p:nvPr/>
        </p:nvGraphicFramePr>
        <p:xfrm>
          <a:off x="331900" y="325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{33032112-30EF-4B5A-A8DA-8805B5FFC63F}</a:tableStyleId>
              </a:tblPr>
              <a:tblGrid>
                <a:gridCol w="976050"/>
                <a:gridCol w="1282450"/>
                <a:gridCol w="3246375"/>
                <a:gridCol w="2861425"/>
              </a:tblGrid>
              <a:tr h="511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班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メンバー：　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449650"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製品名：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17365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解決する課題：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製品の動作イメージ（イラスト）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プログラム説明：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83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使ったカード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計測：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制御：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vMerge="1"/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9" name="Google Shape;139;g2ceca2bf041_0_136"/>
          <p:cNvGraphicFramePr/>
          <p:nvPr/>
        </p:nvGraphicFramePr>
        <p:xfrm>
          <a:off x="331900" y="325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{33032112-30EF-4B5A-A8DA-8805B5FFC63F}</a:tableStyleId>
              </a:tblPr>
              <a:tblGrid>
                <a:gridCol w="976050"/>
                <a:gridCol w="1282450"/>
                <a:gridCol w="3246375"/>
                <a:gridCol w="2861425"/>
              </a:tblGrid>
              <a:tr h="511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班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メンバー：　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449650"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製品名：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17365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解決する課題：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製品の動作イメージ（イラスト）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プログラム説明：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83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使ったカード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計測：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制御：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vMerge="1"/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" name="Google Shape;144;g2ceca2bf041_0_140"/>
          <p:cNvGraphicFramePr/>
          <p:nvPr/>
        </p:nvGraphicFramePr>
        <p:xfrm>
          <a:off x="331900" y="325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{33032112-30EF-4B5A-A8DA-8805B5FFC63F}</a:tableStyleId>
              </a:tblPr>
              <a:tblGrid>
                <a:gridCol w="976050"/>
                <a:gridCol w="1282450"/>
                <a:gridCol w="3246375"/>
                <a:gridCol w="2861425"/>
              </a:tblGrid>
              <a:tr h="511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班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メンバー：　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449650"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製品名：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17365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解決する課題：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製品の動作イメージ（イラスト）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プログラム説明：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83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使ったカード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計測：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制御：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vMerge="1"/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" name="Google Shape;149;g2ceca2bf041_0_144"/>
          <p:cNvGraphicFramePr/>
          <p:nvPr/>
        </p:nvGraphicFramePr>
        <p:xfrm>
          <a:off x="331900" y="325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{33032112-30EF-4B5A-A8DA-8805B5FFC63F}</a:tableStyleId>
              </a:tblPr>
              <a:tblGrid>
                <a:gridCol w="976050"/>
                <a:gridCol w="1282450"/>
                <a:gridCol w="3246375"/>
                <a:gridCol w="2861425"/>
              </a:tblGrid>
              <a:tr h="511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班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メンバー：　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449650"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製品名：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17365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解決する課題：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製品の動作イメージ（イラスト）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プログラム説明：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83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使ったカード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計測：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制御：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vMerge="1"/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" name="Google Shape;154;g2ceca2bf041_0_148"/>
          <p:cNvGraphicFramePr/>
          <p:nvPr/>
        </p:nvGraphicFramePr>
        <p:xfrm>
          <a:off x="331900" y="325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{33032112-30EF-4B5A-A8DA-8805B5FFC63F}</a:tableStyleId>
              </a:tblPr>
              <a:tblGrid>
                <a:gridCol w="976050"/>
                <a:gridCol w="1282450"/>
                <a:gridCol w="3246375"/>
                <a:gridCol w="2861425"/>
              </a:tblGrid>
              <a:tr h="511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班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メンバー：　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449650"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製品名：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17365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解決する課題：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製品の動作イメージ（イラスト）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プログラム説明：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83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使ったカード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計測：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制御：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vMerge="1"/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7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ja"/>
              <a:t>設計書（ワークシート）の記入例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9" name="Google Shape;159;g2ceca2bf041_0_152"/>
          <p:cNvGraphicFramePr/>
          <p:nvPr/>
        </p:nvGraphicFramePr>
        <p:xfrm>
          <a:off x="331900" y="325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{33032112-30EF-4B5A-A8DA-8805B5FFC63F}</a:tableStyleId>
              </a:tblPr>
              <a:tblGrid>
                <a:gridCol w="976050"/>
                <a:gridCol w="1282450"/>
                <a:gridCol w="3246375"/>
                <a:gridCol w="2861425"/>
              </a:tblGrid>
              <a:tr h="511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班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メンバー：　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449650"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製品名：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17365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解決する課題：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製品の動作イメージ（イラスト）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プログラム説明：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83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使ったカード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計測：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制御：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vMerge="1"/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" name="Google Shape;164;g2ceca2bf041_0_156"/>
          <p:cNvGraphicFramePr/>
          <p:nvPr/>
        </p:nvGraphicFramePr>
        <p:xfrm>
          <a:off x="331900" y="325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{33032112-30EF-4B5A-A8DA-8805B5FFC63F}</a:tableStyleId>
              </a:tblPr>
              <a:tblGrid>
                <a:gridCol w="976050"/>
                <a:gridCol w="1282450"/>
                <a:gridCol w="3246375"/>
                <a:gridCol w="2861425"/>
              </a:tblGrid>
              <a:tr h="511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班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メンバー：　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449650"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製品名：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17365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解決する課題：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製品の動作イメージ（イラスト）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プログラム説明：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83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使ったカード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計測：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制御：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vMerge="1"/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9" name="Google Shape;169;g2ceca2bf041_0_160"/>
          <p:cNvGraphicFramePr/>
          <p:nvPr/>
        </p:nvGraphicFramePr>
        <p:xfrm>
          <a:off x="331900" y="325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{33032112-30EF-4B5A-A8DA-8805B5FFC63F}</a:tableStyleId>
              </a:tblPr>
              <a:tblGrid>
                <a:gridCol w="976050"/>
                <a:gridCol w="1282450"/>
                <a:gridCol w="3246375"/>
                <a:gridCol w="2861425"/>
              </a:tblGrid>
              <a:tr h="511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班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メンバー：　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449650"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製品名：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17365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解決する課題：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製品の動作イメージ（イラスト）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プログラム説明：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83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使ったカード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計測：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制御：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vMerge="1"/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" name="Google Shape;174;g2ceca2bf041_0_164"/>
          <p:cNvGraphicFramePr/>
          <p:nvPr/>
        </p:nvGraphicFramePr>
        <p:xfrm>
          <a:off x="331900" y="325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{33032112-30EF-4B5A-A8DA-8805B5FFC63F}</a:tableStyleId>
              </a:tblPr>
              <a:tblGrid>
                <a:gridCol w="976050"/>
                <a:gridCol w="1282450"/>
                <a:gridCol w="3246375"/>
                <a:gridCol w="2861425"/>
              </a:tblGrid>
              <a:tr h="511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班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メンバー：　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449650"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製品名：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17365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解決する課題：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製品の動作イメージ（イラスト）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プログラム説明：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83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使ったカード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計測：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制御：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vMerge="1"/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9" name="Google Shape;179;g2ceca2bf041_0_168"/>
          <p:cNvGraphicFramePr/>
          <p:nvPr/>
        </p:nvGraphicFramePr>
        <p:xfrm>
          <a:off x="331900" y="325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{33032112-30EF-4B5A-A8DA-8805B5FFC63F}</a:tableStyleId>
              </a:tblPr>
              <a:tblGrid>
                <a:gridCol w="976050"/>
                <a:gridCol w="1282450"/>
                <a:gridCol w="3246375"/>
                <a:gridCol w="2861425"/>
              </a:tblGrid>
              <a:tr h="511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班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メンバー：　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449650"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製品名：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17365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解決する課題：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製品の動作イメージ（イラスト）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プログラム説明：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83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使ったカード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計測：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制御：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vMerge="1"/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" name="Google Shape;184;g2ceca2bf041_0_172"/>
          <p:cNvGraphicFramePr/>
          <p:nvPr/>
        </p:nvGraphicFramePr>
        <p:xfrm>
          <a:off x="331900" y="325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{33032112-30EF-4B5A-A8DA-8805B5FFC63F}</a:tableStyleId>
              </a:tblPr>
              <a:tblGrid>
                <a:gridCol w="976050"/>
                <a:gridCol w="1282450"/>
                <a:gridCol w="3246375"/>
                <a:gridCol w="2861425"/>
              </a:tblGrid>
              <a:tr h="511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班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メンバー：　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449650"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製品名：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17365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解決する課題：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製品の動作イメージ（イラスト）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プログラム説明：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83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使ったカード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計測：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制御：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vMerge="1"/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9" name="Google Shape;189;g2ceca2bf041_0_176"/>
          <p:cNvGraphicFramePr/>
          <p:nvPr/>
        </p:nvGraphicFramePr>
        <p:xfrm>
          <a:off x="331900" y="325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{33032112-30EF-4B5A-A8DA-8805B5FFC63F}</a:tableStyleId>
              </a:tblPr>
              <a:tblGrid>
                <a:gridCol w="976050"/>
                <a:gridCol w="1282450"/>
                <a:gridCol w="3246375"/>
                <a:gridCol w="2861425"/>
              </a:tblGrid>
              <a:tr h="511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班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メンバー：　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449650"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製品名：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17365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解決する課題：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製品の動作イメージ（イラスト）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プログラム説明：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83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使ったカード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計測：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制御：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vMerge="1"/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ceca2bf041_0_180"/>
          <p:cNvSpPr txBox="1"/>
          <p:nvPr/>
        </p:nvSpPr>
        <p:spPr>
          <a:xfrm>
            <a:off x="321350" y="311625"/>
            <a:ext cx="1772400" cy="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記入例１</a:t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66" name="Google Shape;66;g2ceca2bf041_0_1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8950" y="681100"/>
            <a:ext cx="7761025" cy="434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" name="Google Shape;71;g2ceca2bf041_0_10"/>
          <p:cNvGraphicFramePr/>
          <p:nvPr/>
        </p:nvGraphicFramePr>
        <p:xfrm>
          <a:off x="331900" y="8070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{33032112-30EF-4B5A-A8DA-8805B5FFC63F}</a:tableStyleId>
              </a:tblPr>
              <a:tblGrid>
                <a:gridCol w="976050"/>
                <a:gridCol w="1282450"/>
                <a:gridCol w="3246375"/>
                <a:gridCol w="2861425"/>
              </a:tblGrid>
              <a:tr h="45757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2000"/>
                        <a:t>  3</a:t>
                      </a:r>
                      <a:r>
                        <a:rPr lang="ja"/>
                        <a:t>班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メンバー：　</a:t>
                      </a:r>
                      <a:r>
                        <a:rPr lang="ja"/>
                        <a:t>アカちゃん, タコくん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402275"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製品名:　</a:t>
                      </a:r>
                      <a:r>
                        <a:rPr lang="ja"/>
                        <a:t>盛り下げくん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155357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解決する課題</a:t>
                      </a:r>
                      <a:endParaRPr/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ja" sz="1200">
                          <a:solidFill>
                            <a:schemeClr val="dk2"/>
                          </a:solidFill>
                        </a:rPr>
                        <a:t>友達としゃべっていると、ついつい声が大きくなってしまう。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製品の動作イメージ（イラスト）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プログラム説明：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200"/>
                        <a:t>音量が大きかったら、明かりをつけて、「しー」としゃべる。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68047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使ったカード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計測：</a:t>
                      </a:r>
                      <a:r>
                        <a:rPr lang="ja" sz="1200"/>
                        <a:t>11</a:t>
                      </a:r>
                      <a:r>
                        <a:rPr lang="ja" sz="1200"/>
                        <a:t>うるさくなった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制御：</a:t>
                      </a:r>
                      <a:r>
                        <a:rPr lang="ja" sz="1200"/>
                        <a:t>01</a:t>
                      </a:r>
                      <a:r>
                        <a:rPr lang="ja" sz="1200"/>
                        <a:t>明かりをつける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200"/>
                        <a:t>　　  　02しゃべる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vMerge="1"/>
                <a:tc vMerge="1"/>
              </a:tr>
            </a:tbl>
          </a:graphicData>
        </a:graphic>
      </p:graphicFrame>
      <p:pic>
        <p:nvPicPr>
          <p:cNvPr id="72" name="Google Shape;72;g2ceca2bf041_0_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24225" y="2468350"/>
            <a:ext cx="1357500" cy="193321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g2ceca2bf041_0_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24700" y="2133069"/>
            <a:ext cx="1357500" cy="1639254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g2ceca2bf041_0_10"/>
          <p:cNvSpPr/>
          <p:nvPr/>
        </p:nvSpPr>
        <p:spPr>
          <a:xfrm>
            <a:off x="2818125" y="4297238"/>
            <a:ext cx="1136700" cy="3114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7F6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ja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盛り下げくん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g2ceca2bf041_0_10"/>
          <p:cNvSpPr/>
          <p:nvPr/>
        </p:nvSpPr>
        <p:spPr>
          <a:xfrm>
            <a:off x="4282200" y="4297238"/>
            <a:ext cx="1357500" cy="311400"/>
          </a:xfrm>
          <a:prstGeom prst="wedgeRoundRectCallout">
            <a:avLst>
              <a:gd fmla="val -71179" name="adj1"/>
              <a:gd fmla="val 8984" name="adj2"/>
              <a:gd fmla="val 0" name="adj3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j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しー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g2ceca2bf041_0_10"/>
          <p:cNvSpPr/>
          <p:nvPr/>
        </p:nvSpPr>
        <p:spPr>
          <a:xfrm>
            <a:off x="4663800" y="3826688"/>
            <a:ext cx="411300" cy="367500"/>
          </a:xfrm>
          <a:prstGeom prst="sun">
            <a:avLst>
              <a:gd fmla="val 25000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g2ceca2bf041_0_10"/>
          <p:cNvSpPr txBox="1"/>
          <p:nvPr/>
        </p:nvSpPr>
        <p:spPr>
          <a:xfrm>
            <a:off x="2763700" y="3938588"/>
            <a:ext cx="1357500" cy="3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ja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うるさいと...</a:t>
            </a:r>
            <a:endParaRPr b="0" i="0" sz="14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g2ceca2bf041_0_10"/>
          <p:cNvSpPr txBox="1"/>
          <p:nvPr/>
        </p:nvSpPr>
        <p:spPr>
          <a:xfrm>
            <a:off x="321350" y="311625"/>
            <a:ext cx="1772400" cy="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記入例2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9" name="Google Shape;79;g2ceca2bf041_0_10"/>
          <p:cNvSpPr txBox="1"/>
          <p:nvPr/>
        </p:nvSpPr>
        <p:spPr>
          <a:xfrm>
            <a:off x="6027825" y="4401575"/>
            <a:ext cx="2551500" cy="2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>
                <a:solidFill>
                  <a:schemeClr val="dk2"/>
                </a:solidFill>
              </a:rPr>
              <a:t>プログラムのスクリーンキャプチャ</a:t>
            </a:r>
            <a:endParaRPr sz="11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ceca2bf041_0_0"/>
          <p:cNvSpPr txBox="1"/>
          <p:nvPr>
            <p:ph type="title"/>
          </p:nvPr>
        </p:nvSpPr>
        <p:spPr>
          <a:xfrm>
            <a:off x="311700" y="466350"/>
            <a:ext cx="8520600" cy="430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生徒記入用設計書（次のスライドから）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400"/>
              <a:t>【設計書作成のポイント】</a:t>
            </a:r>
            <a:endParaRPr sz="2400"/>
          </a:p>
          <a:p>
            <a:pPr indent="-36576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ja" sz="2400"/>
              <a:t>本スライドをクラスで共同編集する。</a:t>
            </a:r>
            <a:endParaRPr sz="2400"/>
          </a:p>
          <a:p>
            <a:pPr indent="-36576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ja" sz="2400"/>
              <a:t>ペア（またはチーム）で１枚の設計書ページに記入する。</a:t>
            </a:r>
            <a:endParaRPr sz="2400"/>
          </a:p>
          <a:p>
            <a:pPr indent="-36576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ja" sz="2400"/>
              <a:t>お互いに設計書を見合い、参考にさせてもらう。</a:t>
            </a:r>
            <a:endParaRPr sz="2400"/>
          </a:p>
          <a:p>
            <a:pPr indent="-36576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ja" sz="2400"/>
              <a:t>自分のスライド以外を勝手に改変しない（書き込む、消すなど）。その他、マナーを守る！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" name="Google Shape;89;g2ceca2bf041_0_5"/>
          <p:cNvGraphicFramePr/>
          <p:nvPr/>
        </p:nvGraphicFramePr>
        <p:xfrm>
          <a:off x="331900" y="325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{33032112-30EF-4B5A-A8DA-8805B5FFC63F}</a:tableStyleId>
              </a:tblPr>
              <a:tblGrid>
                <a:gridCol w="976050"/>
                <a:gridCol w="1282450"/>
                <a:gridCol w="3246375"/>
                <a:gridCol w="2861425"/>
              </a:tblGrid>
              <a:tr h="511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班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メンバー：　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449650"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製品名：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17365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解決する課題：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製品の動作イメージ（イラスト）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プログラム説明：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83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使ったカード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計測：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制御：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vMerge="1"/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" name="Google Shape;94;g2ceca2bf041_0_100"/>
          <p:cNvGraphicFramePr/>
          <p:nvPr/>
        </p:nvGraphicFramePr>
        <p:xfrm>
          <a:off x="331900" y="325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{33032112-30EF-4B5A-A8DA-8805B5FFC63F}</a:tableStyleId>
              </a:tblPr>
              <a:tblGrid>
                <a:gridCol w="976050"/>
                <a:gridCol w="1282450"/>
                <a:gridCol w="3246375"/>
                <a:gridCol w="2861425"/>
              </a:tblGrid>
              <a:tr h="511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班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メンバー：　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449650"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製品名：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17365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解決する課題：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製品の動作イメージ（イラスト）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プログラム説明：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83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使ったカード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計測：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制御：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vMerge="1"/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" name="Google Shape;99;g2ceca2bf041_0_104"/>
          <p:cNvGraphicFramePr/>
          <p:nvPr/>
        </p:nvGraphicFramePr>
        <p:xfrm>
          <a:off x="331900" y="325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{33032112-30EF-4B5A-A8DA-8805B5FFC63F}</a:tableStyleId>
              </a:tblPr>
              <a:tblGrid>
                <a:gridCol w="976050"/>
                <a:gridCol w="1282450"/>
                <a:gridCol w="3246375"/>
                <a:gridCol w="2861425"/>
              </a:tblGrid>
              <a:tr h="511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班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メンバー：　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449650"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製品名：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17365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解決する課題：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製品の動作イメージ（イラスト）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プログラム説明：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83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使ったカード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計測：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制御：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vMerge="1"/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" name="Google Shape;104;g2ceca2bf041_0_108"/>
          <p:cNvGraphicFramePr/>
          <p:nvPr/>
        </p:nvGraphicFramePr>
        <p:xfrm>
          <a:off x="331900" y="325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{33032112-30EF-4B5A-A8DA-8805B5FFC63F}</a:tableStyleId>
              </a:tblPr>
              <a:tblGrid>
                <a:gridCol w="976050"/>
                <a:gridCol w="1282450"/>
                <a:gridCol w="3246375"/>
                <a:gridCol w="2861425"/>
              </a:tblGrid>
              <a:tr h="511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班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メンバー：　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449650"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製品名：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17365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解決する課題：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製品の動作イメージ（イラスト）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プログラム説明：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83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使ったカード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計測：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/>
                        <a:t>制御：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vMerge="1"/>
                <a:tc vMerge="1"/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